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5" r:id="rId8"/>
    <p:sldId id="262" r:id="rId9"/>
    <p:sldId id="263" r:id="rId10"/>
    <p:sldId id="267" r:id="rId11"/>
    <p:sldId id="268" r:id="rId12"/>
    <p:sldId id="274" r:id="rId13"/>
    <p:sldId id="273" r:id="rId14"/>
    <p:sldId id="269" r:id="rId15"/>
    <p:sldId id="266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ACC6"/>
    <a:srgbClr val="FF52FB"/>
    <a:srgbClr val="FFFFFF"/>
    <a:srgbClr val="FFE016"/>
    <a:srgbClr val="FFE979"/>
    <a:srgbClr val="FF7F00"/>
    <a:srgbClr val="984EA3"/>
    <a:srgbClr val="4DAF4A"/>
    <a:srgbClr val="377EB8"/>
    <a:srgbClr val="EC32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94"/>
    <p:restoredTop sz="93126"/>
  </p:normalViewPr>
  <p:slideViewPr>
    <p:cSldViewPr snapToGrid="0" snapToObjects="1">
      <p:cViewPr>
        <p:scale>
          <a:sx n="110" d="100"/>
          <a:sy n="110" d="100"/>
        </p:scale>
        <p:origin x="111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6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tiff>
</file>

<file path=ppt/media/image4.tiff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06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528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759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003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061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264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43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929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014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24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10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81BD6-9DD2-3440-A246-AB9A51481AB6}" type="datetimeFigureOut">
              <a:rPr lang="en-US" smtClean="0"/>
              <a:t>8/13/15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F750F-E82F-F643-86D6-F8566F79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617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Relationship Id="rId3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Relationship Id="rId3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png"/><Relationship Id="rId8" Type="http://schemas.openxmlformats.org/officeDocument/2006/relationships/image" Target="../media/image17.emf"/><Relationship Id="rId9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2111" y="3249557"/>
            <a:ext cx="8142111" cy="1884014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entury Gothic"/>
                <a:cs typeface="Century Gothic"/>
              </a:rPr>
              <a:t>Spatiotemporal variability in Adélie </a:t>
            </a:r>
            <a:r>
              <a:rPr lang="en-US" sz="3200" dirty="0" smtClean="0">
                <a:latin typeface="Century Gothic"/>
                <a:cs typeface="Century Gothic"/>
              </a:rPr>
              <a:t>penguin demographic </a:t>
            </a:r>
            <a:r>
              <a:rPr lang="en-US" sz="3200" dirty="0">
                <a:latin typeface="Century Gothic"/>
                <a:cs typeface="Century Gothic"/>
              </a:rPr>
              <a:t>rates from opportunistic point count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" y="5592725"/>
            <a:ext cx="9143999" cy="935666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Century Gothic"/>
                <a:cs typeface="Century Gothic"/>
              </a:rPr>
              <a:t>Heather J. Lynch</a:t>
            </a:r>
            <a:r>
              <a:rPr lang="en-US" sz="2400" baseline="30000" dirty="0" smtClean="0">
                <a:latin typeface="Century Gothic"/>
                <a:cs typeface="Century Gothic"/>
              </a:rPr>
              <a:t>1</a:t>
            </a:r>
            <a:r>
              <a:rPr lang="en-US" sz="2400" dirty="0" smtClean="0">
                <a:latin typeface="Century Gothic"/>
                <a:cs typeface="Century Gothic"/>
              </a:rPr>
              <a:t>, Elise Zipkin</a:t>
            </a:r>
            <a:r>
              <a:rPr lang="en-US" sz="2400" baseline="30000" dirty="0" smtClean="0">
                <a:latin typeface="Century Gothic"/>
                <a:cs typeface="Century Gothic"/>
              </a:rPr>
              <a:t>2</a:t>
            </a:r>
            <a:r>
              <a:rPr lang="en-US" sz="2400" dirty="0" smtClean="0">
                <a:latin typeface="Century Gothic"/>
                <a:cs typeface="Century Gothic"/>
              </a:rPr>
              <a:t>, Michael Schaub</a:t>
            </a:r>
            <a:r>
              <a:rPr lang="en-US" sz="2400" baseline="30000" dirty="0" smtClean="0">
                <a:latin typeface="Century Gothic"/>
                <a:cs typeface="Century Gothic"/>
              </a:rPr>
              <a:t>3</a:t>
            </a:r>
          </a:p>
          <a:p>
            <a:r>
              <a:rPr lang="en-US" sz="1800" baseline="30000" dirty="0" smtClean="0">
                <a:latin typeface="Century Gothic"/>
                <a:cs typeface="Century Gothic"/>
              </a:rPr>
              <a:t>1</a:t>
            </a:r>
            <a:r>
              <a:rPr lang="en-US" sz="1800" dirty="0" smtClean="0">
                <a:latin typeface="Century Gothic"/>
                <a:cs typeface="Century Gothic"/>
              </a:rPr>
              <a:t>Stony Brook University, </a:t>
            </a:r>
            <a:r>
              <a:rPr lang="en-US" sz="1800" baseline="30000" dirty="0" smtClean="0">
                <a:latin typeface="Century Gothic"/>
                <a:cs typeface="Century Gothic"/>
              </a:rPr>
              <a:t>2</a:t>
            </a:r>
            <a:r>
              <a:rPr lang="en-US" sz="1800" dirty="0" smtClean="0">
                <a:latin typeface="Century Gothic"/>
                <a:cs typeface="Century Gothic"/>
              </a:rPr>
              <a:t>Michigan State University, </a:t>
            </a:r>
            <a:r>
              <a:rPr lang="en-US" sz="1800" baseline="30000" dirty="0" smtClean="0">
                <a:latin typeface="Century Gothic"/>
                <a:cs typeface="Century Gothic"/>
              </a:rPr>
              <a:t>3</a:t>
            </a:r>
            <a:r>
              <a:rPr lang="en-US" sz="1800" dirty="0" smtClean="0">
                <a:latin typeface="Century Gothic"/>
                <a:cs typeface="Century Gothic"/>
              </a:rPr>
              <a:t>Swiss Ornithological Institute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48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95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180" y="42531"/>
            <a:ext cx="3145900" cy="31459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11456" y="682728"/>
            <a:ext cx="188098" cy="204818"/>
          </a:xfrm>
          <a:prstGeom prst="rect">
            <a:avLst/>
          </a:prstGeom>
          <a:solidFill>
            <a:srgbClr val="EC3223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99554" y="732719"/>
            <a:ext cx="188098" cy="204818"/>
          </a:xfrm>
          <a:prstGeom prst="rect">
            <a:avLst/>
          </a:prstGeom>
          <a:solidFill>
            <a:srgbClr val="377EB8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93387" y="937537"/>
            <a:ext cx="188098" cy="204818"/>
          </a:xfrm>
          <a:prstGeom prst="rect">
            <a:avLst/>
          </a:prstGeom>
          <a:solidFill>
            <a:srgbClr val="4DAF4A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57905" y="1089937"/>
            <a:ext cx="188098" cy="204818"/>
          </a:xfrm>
          <a:prstGeom prst="rect">
            <a:avLst/>
          </a:prstGeom>
          <a:solidFill>
            <a:srgbClr val="984EA3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90183" y="2496356"/>
            <a:ext cx="188098" cy="204818"/>
          </a:xfrm>
          <a:prstGeom prst="rect">
            <a:avLst/>
          </a:prstGeom>
          <a:solidFill>
            <a:srgbClr val="FF7F0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017993" y="1479421"/>
            <a:ext cx="1529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Antarctica</a:t>
            </a:r>
            <a:endParaRPr lang="en-US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2176" y="1039946"/>
            <a:ext cx="4434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All regions start with the same ‘prior’, but the point count data provides some information on differences in demographic rates between regions.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01" y="3073400"/>
            <a:ext cx="7193280" cy="351739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5001" y="228600"/>
            <a:ext cx="3721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Century Gothic" charset="0"/>
                <a:ea typeface="Century Gothic" charset="0"/>
                <a:cs typeface="Century Gothic" charset="0"/>
              </a:rPr>
              <a:t>Results</a:t>
            </a:r>
            <a:endParaRPr lang="en-US" sz="3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484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9243" y="89603"/>
            <a:ext cx="88896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Century Gothic"/>
                <a:cs typeface="Century Gothic"/>
              </a:rPr>
              <a:t>How do we measure whether </a:t>
            </a:r>
            <a:r>
              <a:rPr lang="en-US" sz="2800" smtClean="0">
                <a:latin typeface="Century Gothic"/>
                <a:cs typeface="Century Gothic"/>
              </a:rPr>
              <a:t>the abundance data </a:t>
            </a:r>
            <a:r>
              <a:rPr lang="en-US" sz="2800" dirty="0" smtClean="0">
                <a:latin typeface="Century Gothic"/>
                <a:cs typeface="Century Gothic"/>
              </a:rPr>
              <a:t>has </a:t>
            </a:r>
            <a:r>
              <a:rPr lang="en-US" sz="2800" smtClean="0">
                <a:latin typeface="Century Gothic"/>
                <a:cs typeface="Century Gothic"/>
              </a:rPr>
              <a:t>added anything new?</a:t>
            </a:r>
            <a:endParaRPr lang="en-US" sz="28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52186" y="1742589"/>
            <a:ext cx="2217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S. Shetland Islands</a:t>
            </a:r>
          </a:p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(data rich)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13123" y="1730063"/>
            <a:ext cx="2385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Northeast Peninsula</a:t>
            </a:r>
          </a:p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(data poor)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58519" y="1693283"/>
            <a:ext cx="1465545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Adult</a:t>
            </a:r>
          </a:p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survivorship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2501900"/>
            <a:ext cx="7827264" cy="425500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433079" y="2551206"/>
            <a:ext cx="192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34.6% overlap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05917" y="2501900"/>
            <a:ext cx="192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97.0% overlap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87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9243" y="89603"/>
            <a:ext cx="88896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Century Gothic"/>
                <a:cs typeface="Century Gothic"/>
              </a:rPr>
              <a:t>How do we measure whether </a:t>
            </a:r>
            <a:r>
              <a:rPr lang="en-US" sz="2800" smtClean="0">
                <a:latin typeface="Century Gothic"/>
                <a:cs typeface="Century Gothic"/>
              </a:rPr>
              <a:t>the abundance data </a:t>
            </a:r>
            <a:r>
              <a:rPr lang="en-US" sz="2800" dirty="0" smtClean="0">
                <a:latin typeface="Century Gothic"/>
                <a:cs typeface="Century Gothic"/>
              </a:rPr>
              <a:t>has </a:t>
            </a:r>
            <a:r>
              <a:rPr lang="en-US" sz="2800" smtClean="0">
                <a:latin typeface="Century Gothic"/>
                <a:cs typeface="Century Gothic"/>
              </a:rPr>
              <a:t>added anything new?</a:t>
            </a:r>
            <a:endParaRPr lang="en-US" sz="28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52186" y="1742589"/>
            <a:ext cx="2217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S. Shetland Islands</a:t>
            </a:r>
          </a:p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(data rich)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47212" y="1730063"/>
            <a:ext cx="27174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Central-west Peninsula</a:t>
            </a:r>
          </a:p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(data rich)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58519" y="1693283"/>
            <a:ext cx="1465545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Adult</a:t>
            </a:r>
          </a:p>
          <a:p>
            <a:pPr algn="ctr"/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survivorship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2501900"/>
            <a:ext cx="7827264" cy="425500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433079" y="2551206"/>
            <a:ext cx="192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34.6% overlap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05917" y="2501900"/>
            <a:ext cx="192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97.0% overlap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85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483" y="1870174"/>
            <a:ext cx="3297250" cy="32972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48875" y="3330318"/>
            <a:ext cx="1529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Antarctica</a:t>
            </a:r>
            <a:endParaRPr lang="en-US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7" y="182486"/>
            <a:ext cx="4375755" cy="32753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67" y="3529773"/>
            <a:ext cx="4346796" cy="327530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74106" y="146234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51909" y="1489781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718380" y="1480637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286807" y="1495217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846785" y="1460492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9381" y="483823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129791" y="483823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677974" y="483823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280441" y="483823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801883" y="483823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53060" y="647588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905494" y="649903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599603" y="649903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286762" y="6499039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417394" y="6477590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79567" y="5761570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235" y="3865067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8747" y="4586417"/>
            <a:ext cx="424914" cy="32918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*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4842308" y="2420870"/>
            <a:ext cx="625440" cy="177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4946240" y="2919574"/>
            <a:ext cx="615557" cy="5236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5373699" y="2523279"/>
            <a:ext cx="188098" cy="204818"/>
          </a:xfrm>
          <a:prstGeom prst="rect">
            <a:avLst/>
          </a:prstGeom>
          <a:solidFill>
            <a:srgbClr val="EC3223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433023" y="2807356"/>
            <a:ext cx="188098" cy="204818"/>
          </a:xfrm>
          <a:prstGeom prst="rect">
            <a:avLst/>
          </a:prstGeom>
          <a:solidFill>
            <a:srgbClr val="4DAF4A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621703"/>
              </p:ext>
            </p:extLst>
          </p:nvPr>
        </p:nvGraphicFramePr>
        <p:xfrm>
          <a:off x="4748141" y="241684"/>
          <a:ext cx="4268532" cy="13716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81327"/>
                <a:gridCol w="979601"/>
                <a:gridCol w="1082764"/>
                <a:gridCol w="1224840"/>
              </a:tblGrid>
              <a:tr h="4047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Region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# Populations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# Nest counts</a:t>
                      </a:r>
                    </a:p>
                    <a:p>
                      <a:pPr algn="ctr"/>
                      <a:r>
                        <a:rPr lang="en-US" sz="1200" dirty="0" smtClean="0"/>
                        <a:t>(1979-2014)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# Chick counts</a:t>
                      </a:r>
                    </a:p>
                    <a:p>
                      <a:pPr algn="ctr"/>
                      <a:r>
                        <a:rPr lang="en-US" sz="1200" dirty="0" smtClean="0"/>
                        <a:t>(1979-2014)</a:t>
                      </a:r>
                      <a:endParaRPr lang="en-US" sz="1200" dirty="0"/>
                    </a:p>
                  </a:txBody>
                  <a:tcPr/>
                </a:tc>
              </a:tr>
              <a:tr h="4047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S. Shetland Islands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6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93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6</a:t>
                      </a:r>
                      <a:endParaRPr lang="en-US" sz="1200" dirty="0"/>
                    </a:p>
                  </a:txBody>
                  <a:tcPr anchor="ctr"/>
                </a:tc>
              </a:tr>
              <a:tr h="40471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Central-west Peninsula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115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49</a:t>
                      </a:r>
                      <a:endParaRPr 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40" name="Rectangle 39"/>
          <p:cNvSpPr/>
          <p:nvPr/>
        </p:nvSpPr>
        <p:spPr>
          <a:xfrm>
            <a:off x="5747603" y="814106"/>
            <a:ext cx="188098" cy="204818"/>
          </a:xfrm>
          <a:prstGeom prst="rect">
            <a:avLst/>
          </a:prstGeom>
          <a:solidFill>
            <a:srgbClr val="EC3223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5747603" y="1275814"/>
            <a:ext cx="188098" cy="204818"/>
          </a:xfrm>
          <a:prstGeom prst="rect">
            <a:avLst/>
          </a:prstGeom>
          <a:solidFill>
            <a:srgbClr val="4DAF4A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5125156" y="5159794"/>
            <a:ext cx="3891517" cy="1077218"/>
          </a:xfrm>
          <a:prstGeom prst="rect">
            <a:avLst/>
          </a:prstGeom>
          <a:noFill/>
          <a:ln w="38100">
            <a:solidFill>
              <a:srgbClr val="FF52FB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charset="0"/>
                <a:ea typeface="Century Gothic" charset="0"/>
                <a:cs typeface="Century Gothic" charset="0"/>
              </a:rPr>
              <a:t>Reproductive rates appear very hard to estimate, but these are the easiest data to get using camera traps and don’t require mark-recapture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68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180" y="42531"/>
            <a:ext cx="3145900" cy="31459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12443" y="350909"/>
            <a:ext cx="51358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>
                <a:latin typeface="Century Gothic"/>
                <a:cs typeface="Century Gothic"/>
              </a:rPr>
              <a:t>Interannual</a:t>
            </a:r>
            <a:r>
              <a:rPr lang="en-US" sz="2800" dirty="0" smtClean="0">
                <a:latin typeface="Century Gothic"/>
                <a:cs typeface="Century Gothic"/>
              </a:rPr>
              <a:t> variation in breeding probability</a:t>
            </a:r>
            <a:endParaRPr lang="en-US" sz="2800" dirty="0">
              <a:latin typeface="Century Gothic"/>
              <a:cs typeface="Century Gothic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16" y="2840874"/>
            <a:ext cx="5608320" cy="356006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093387" y="937537"/>
            <a:ext cx="188098" cy="204818"/>
          </a:xfrm>
          <a:prstGeom prst="rect">
            <a:avLst/>
          </a:prstGeom>
          <a:solidFill>
            <a:srgbClr val="4DAF4A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690183" y="2496356"/>
            <a:ext cx="188098" cy="204818"/>
          </a:xfrm>
          <a:prstGeom prst="rect">
            <a:avLst/>
          </a:prstGeom>
          <a:solidFill>
            <a:srgbClr val="FF7F0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017993" y="1479421"/>
            <a:ext cx="1529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Antarctica</a:t>
            </a:r>
            <a:endParaRPr lang="en-US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4521200" y="3429000"/>
            <a:ext cx="4345936" cy="2108200"/>
            <a:chOff x="4521200" y="3429000"/>
            <a:chExt cx="4345936" cy="2108200"/>
          </a:xfrm>
        </p:grpSpPr>
        <p:sp>
          <p:nvSpPr>
            <p:cNvPr id="12" name="Rectangle 11"/>
            <p:cNvSpPr/>
            <p:nvPr/>
          </p:nvSpPr>
          <p:spPr>
            <a:xfrm>
              <a:off x="4521200" y="3429000"/>
              <a:ext cx="1460980" cy="2108200"/>
            </a:xfrm>
            <a:prstGeom prst="rect">
              <a:avLst/>
            </a:prstGeom>
            <a:solidFill>
              <a:srgbClr val="FFE979">
                <a:alpha val="31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187436" y="3946486"/>
              <a:ext cx="26797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Century Gothic"/>
                  <a:cs typeface="Century Gothic"/>
                </a:rPr>
                <a:t>Consistently high probability of skipped breeding in the Central-west AP</a:t>
              </a:r>
              <a:endParaRPr lang="en-US" sz="2000" dirty="0">
                <a:latin typeface="Century Gothic"/>
                <a:cs typeface="Century Gothic"/>
              </a:endParaRPr>
            </a:p>
          </p:txBody>
        </p:sp>
      </p:grpSp>
      <p:sp>
        <p:nvSpPr>
          <p:cNvPr id="5" name="Striped Right Arrow 4"/>
          <p:cNvSpPr/>
          <p:nvPr/>
        </p:nvSpPr>
        <p:spPr>
          <a:xfrm>
            <a:off x="3644900" y="5054600"/>
            <a:ext cx="508000" cy="228600"/>
          </a:xfrm>
          <a:prstGeom prst="stripedRightArrow">
            <a:avLst/>
          </a:prstGeom>
          <a:solidFill>
            <a:srgbClr val="FFE016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57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9597" y="1297426"/>
            <a:ext cx="77289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State-space models for unmarked individuals don’t require count data on every stage, but data requirements aren’t well understood</a:t>
            </a:r>
          </a:p>
          <a:p>
            <a:endParaRPr lang="en-US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Need to think about tools for quantifying the influence of prior and 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9243" y="477909"/>
            <a:ext cx="8889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Century Gothic"/>
                <a:cs typeface="Century Gothic"/>
              </a:rPr>
              <a:t>Conclusions &amp; Future directions (statistical)</a:t>
            </a:r>
            <a:endParaRPr lang="en-US" sz="2800" dirty="0">
              <a:latin typeface="Century Gothic"/>
              <a:cs typeface="Century Gothic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476" y="4313853"/>
            <a:ext cx="3251200" cy="21526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689597" y="3297923"/>
            <a:ext cx="77289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>
                <a:latin typeface="Century Gothic" charset="0"/>
                <a:ea typeface="Century Gothic" charset="0"/>
                <a:cs typeface="Century Gothic" charset="0"/>
              </a:rPr>
              <a:t>Abundance data is relatively cheap, but you need much more of it to infer demographic transition rates in the absence of mark-recapture data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179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9243" y="477909"/>
            <a:ext cx="8889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Century Gothic"/>
                <a:cs typeface="Century Gothic"/>
              </a:rPr>
              <a:t>Conclusions &amp; Future directions (ecological)</a:t>
            </a:r>
            <a:endParaRPr lang="en-US" sz="28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0100" y="1633753"/>
            <a:ext cx="81988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 err="1" smtClean="0">
                <a:latin typeface="Century Gothic" charset="0"/>
                <a:ea typeface="Century Gothic" charset="0"/>
                <a:cs typeface="Century Gothic" charset="0"/>
              </a:rPr>
              <a:t>Var</a:t>
            </a:r>
            <a:r>
              <a:rPr lang="en-US" sz="2000" dirty="0" smtClean="0">
                <a:latin typeface="Century Gothic" charset="0"/>
                <a:ea typeface="Century Gothic" charset="0"/>
                <a:cs typeface="Century Gothic" charset="0"/>
              </a:rPr>
              <a:t>[adult survival] </a:t>
            </a:r>
            <a:r>
              <a:rPr lang="en-US" sz="2000" dirty="0">
                <a:latin typeface="Century Gothic" charset="0"/>
                <a:ea typeface="Century Gothic" charset="0"/>
                <a:cs typeface="Century Gothic" charset="0"/>
              </a:rPr>
              <a:t>&lt; </a:t>
            </a:r>
            <a:r>
              <a:rPr lang="en-US" sz="2000" dirty="0" err="1" smtClean="0">
                <a:latin typeface="Century Gothic" charset="0"/>
                <a:ea typeface="Century Gothic" charset="0"/>
                <a:cs typeface="Century Gothic" charset="0"/>
              </a:rPr>
              <a:t>Var</a:t>
            </a:r>
            <a:r>
              <a:rPr lang="en-US" sz="2000" dirty="0" smtClean="0">
                <a:latin typeface="Century Gothic" charset="0"/>
                <a:ea typeface="Century Gothic" charset="0"/>
                <a:cs typeface="Century Gothic" charset="0"/>
              </a:rPr>
              <a:t>[juvenile survival]</a:t>
            </a:r>
          </a:p>
          <a:p>
            <a:r>
              <a:rPr lang="en-US" sz="2000" dirty="0">
                <a:latin typeface="Century Gothic" charset="0"/>
                <a:ea typeface="Century Gothic" charset="0"/>
                <a:cs typeface="Century Gothic" charset="0"/>
              </a:rPr>
              <a:t> </a:t>
            </a:r>
            <a:r>
              <a:rPr lang="en-US" sz="2000" dirty="0" smtClean="0">
                <a:latin typeface="Century Gothic" charset="0"/>
                <a:ea typeface="Century Gothic" charset="0"/>
                <a:cs typeface="Century Gothic" charset="0"/>
              </a:rPr>
              <a:t>                                  &lt; </a:t>
            </a:r>
            <a:r>
              <a:rPr lang="en-US" sz="2000" dirty="0" err="1" smtClean="0">
                <a:latin typeface="Century Gothic" charset="0"/>
                <a:ea typeface="Century Gothic" charset="0"/>
                <a:cs typeface="Century Gothic" charset="0"/>
              </a:rPr>
              <a:t>Var</a:t>
            </a:r>
            <a:r>
              <a:rPr lang="en-US" sz="2000" dirty="0" smtClean="0">
                <a:latin typeface="Century Gothic" charset="0"/>
                <a:ea typeface="Century Gothic" charset="0"/>
                <a:cs typeface="Century Gothic" charset="0"/>
              </a:rPr>
              <a:t>[breeding </a:t>
            </a:r>
            <a:r>
              <a:rPr lang="en-US" sz="2000" dirty="0">
                <a:latin typeface="Century Gothic" charset="0"/>
                <a:ea typeface="Century Gothic" charset="0"/>
                <a:cs typeface="Century Gothic" charset="0"/>
              </a:rPr>
              <a:t>propensity</a:t>
            </a:r>
            <a:r>
              <a:rPr lang="en-US" sz="2000" dirty="0" smtClean="0">
                <a:latin typeface="Century Gothic" charset="0"/>
                <a:ea typeface="Century Gothic" charset="0"/>
                <a:cs typeface="Century Gothic" charset="0"/>
              </a:rPr>
              <a:t>] &lt; </a:t>
            </a:r>
            <a:r>
              <a:rPr lang="en-US" sz="2000" dirty="0" err="1" smtClean="0">
                <a:latin typeface="Century Gothic" charset="0"/>
                <a:ea typeface="Century Gothic" charset="0"/>
                <a:cs typeface="Century Gothic" charset="0"/>
              </a:rPr>
              <a:t>Var</a:t>
            </a:r>
            <a:r>
              <a:rPr lang="en-US" sz="2000" dirty="0" smtClean="0">
                <a:latin typeface="Century Gothic" charset="0"/>
                <a:ea typeface="Century Gothic" charset="0"/>
                <a:cs typeface="Century Gothic" charset="0"/>
              </a:rPr>
              <a:t>[fecundity</a:t>
            </a:r>
            <a:r>
              <a:rPr lang="en-US" sz="2000" dirty="0">
                <a:latin typeface="Century Gothic" charset="0"/>
                <a:ea typeface="Century Gothic" charset="0"/>
                <a:cs typeface="Century Gothic" charset="0"/>
              </a:rPr>
              <a:t>]</a:t>
            </a:r>
            <a:r>
              <a:rPr lang="en-US" sz="2000" dirty="0" smtClean="0">
                <a:latin typeface="Century Gothic" charset="0"/>
                <a:ea typeface="Century Gothic" charset="0"/>
                <a:cs typeface="Century Gothic" charset="0"/>
              </a:rPr>
              <a:t> </a:t>
            </a:r>
            <a:endParaRPr lang="en-US" sz="20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00100" y="2682163"/>
            <a:ext cx="819881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Breeding propensity </a:t>
            </a: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easiest </a:t>
            </a: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demographic parameter to estimate using point count data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Search “data space” using simulations ➤ determine the kinds of data </a:t>
            </a: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needed to estimate </a:t>
            </a: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demographic rates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Next steps: Add (positive and negative) density-dependence 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Next steps: Add rare dispersal of individuals among populations </a:t>
            </a:r>
          </a:p>
          <a:p>
            <a:r>
              <a:rPr lang="en-US" dirty="0">
                <a:latin typeface="Century Gothic" charset="0"/>
                <a:ea typeface="Century Gothic" charset="0"/>
                <a:cs typeface="Century Gothic" charset="0"/>
              </a:rPr>
              <a:t> </a:t>
            </a: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   (closed population </a:t>
            </a:r>
            <a:r>
              <a:rPr lang="en-US" dirty="0">
                <a:latin typeface="Century Gothic" charset="0"/>
                <a:ea typeface="Century Gothic" charset="0"/>
                <a:cs typeface="Century Gothic" charset="0"/>
              </a:rPr>
              <a:t>models ➤ open </a:t>
            </a:r>
            <a:r>
              <a:rPr lang="en-US" dirty="0" err="1" smtClean="0">
                <a:latin typeface="Century Gothic" charset="0"/>
                <a:ea typeface="Century Gothic" charset="0"/>
                <a:cs typeface="Century Gothic" charset="0"/>
              </a:rPr>
              <a:t>metapopulation</a:t>
            </a: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 models)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45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363174" y="6197187"/>
            <a:ext cx="2743200" cy="646331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accent5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  <a:latin typeface="Century Gothic"/>
                <a:cs typeface="Century Gothic"/>
              </a:rPr>
              <a:t>For more information:</a:t>
            </a:r>
          </a:p>
          <a:p>
            <a:pPr algn="ctr"/>
            <a:r>
              <a:rPr lang="en-US" dirty="0" err="1" smtClean="0">
                <a:solidFill>
                  <a:srgbClr val="FFFFFF"/>
                </a:solidFill>
                <a:latin typeface="Century Gothic"/>
                <a:cs typeface="Century Gothic"/>
              </a:rPr>
              <a:t>www.lynchlab.com</a:t>
            </a:r>
            <a:endParaRPr lang="en-US" dirty="0">
              <a:solidFill>
                <a:srgbClr val="FFFFFF"/>
              </a:solidFill>
              <a:latin typeface="Century Gothic"/>
              <a:cs typeface="Century Gothic"/>
            </a:endParaRPr>
          </a:p>
        </p:txBody>
      </p:sp>
      <p:sp>
        <p:nvSpPr>
          <p:cNvPr id="2" name="AutoShape 2" descr="data:image/jpeg;base64,/9j/4AAQSkZJRgABAQAAAQABAAD/2wCEAAkGBhQSERUUEBQWFRUVGCAYGBgWGBYVGBYfHhwXHxgcGCIXHCYeHBojHh0fHy8gIycpOC0sFh8xNTAqNScrLCkBCQoKDgwOGA8PGjUdHSUsKSwsKSkpKSwpKSksNCkpKSkpKSwsKSkpKSwpKSkpKSksKSkpKSwsLCkpLCwsLCwpKf/AABEIAHgAfAMBIgACEQEDEQH/xAAcAAACAwEBAQEAAAAAAAAAAAAABgQFBwMBAgj/xABEEAABAgQDAwcKAggGAwAAAAABAgMABBEhBRIxBkFRBxMzYXGBkRQVIjJScpKhsdFiwSNCc4KissPSNWSDk8LxJCY0/8QAGQEAAwEBAQAAAAAAAAAAAAAAAAMEAQIF/8QAJBEAAgIBAwQCAwAAAAAAAAAAAAECEQMEEjETITJBFFEiYXH/2gAMAwEAAhEDEQA/ANoaUkAUsCTQG1TU1166x8uOlKcysoob3NAmvZrTdHdTYNK7rx463mBFSK7xqOysAHy5MBNK2B37hatzuEcZrE20UCjc3AF++0SVIqKGhHyhRxhJ55QJoARTLwAsDWO4R3MTmm4K0X3n9rifhMHn9rifAwqBZNKCl75urhH1nvQ6br3PG0P6SJfkTGnz+1xPgYPP7XE+BhWS8KA8aUrbXTs74+6xnSiHyZkLlX2nUiRBlXXG186kFSKpNL1FdwjhyYcpnlLamZxVX2xULp0iOJp+sDY0AqCDxiv5Q2M2Hu/hKVeCh9zGV4LiJlpht5P6iqkcU6KHeCYfHDGUKNWaXJ+n/P7XE/CY88/tcT4GMe5TcSUhuWWy4U1WVpKTStEpKTbX1v4obcDxHyiXad9tAJ6jor51hTwJKw+RMdPP7XE/CYPP7XE/CYV6VqDbdY69cfQjnpRM+TIZxjzR3kdxiek1FRCTDbhnQo92Fzgoj8OZzbslx4pVBHsEKKTPZbltkysofbfl1JNDnQDQ9YQSR4RxxHbuRccUpM02Qaa5hu4FMTOUeSwxzIjEFBl1YPNvBKwobrqCSkj8KvlrGMbSbJrlSVIcbmGa2daUFJvpmAJynvpwMWYYwkR591UzRpnlEkkaOlfUhCj9QBFU/wArLAPoMOK6yUJ+8ZhWPIr6SJTQXOVo1qiWSDpUuEmnA5UiIg5U3wfRZZA4fpCLmtfW1hKgjrZH6AdcR5Sy/LususJHOIKcyFmx3GigeHGKM4fv74pjGjbOYT5TLIcRcj0FdSk2+Yoe+MdRHYkm6FHG8SUtiWZUT+gStPiu38ISIf8Akuns8ops6tOEdygFD84z7auT5qaWg2oEnxSDDNyTzwDrzRNCtKVJB3lJNacTRVadRjJK49hclTaNLprXT59dY9SLWjxQNRQ2GttftHqEACgsBEwo9hswvoUe7CnDZhfQo92E5eCrTcsmQQQROXiXyp7KvT0qlMsMziV1yl0tpI3mnqrVwzUpU33H87zcoppxSHBRaSUqFjcGhFU1BvaoO6P12RGc7Z7GsTU2px/nCQAkBK8qaAV0od5ivT5a/F8Euoiq3GFSoOdNEc5euT0jm6jkIVTsIjRtn8AwqcUlp5uYkZhXqpLisi/2ZeSan8Joe2HLDMHZl05WG0oG+gue0m574MWwluZbLbycw1B0Uk7ik6giHzlu47Escij6ISeQeUr08wR/pf2R0VyEyVLPTPxNH+nHTBtrHpAhnEVF2X9VuboSU8EzAGnvxoLTyVpCkkFKhUEEEEcQRYxLKeSL7sthHHNWkZPPcgSdWJtQPBxsEeKCPpF7yZ7DTGHqmEzKm1tuZCjISakZ8xIULWIEP0EcvLNqmztY4p2j8/8ALTIFvEs1KB1pCh+7VJ+kIrThSQUkgg1BBoQdxFN8fqvF8BYmkZJlpDqRpmFSPdOo7oznaXkObUCqQcLatebcJUg9QV6ye+vdFGLURraxGTC220L+zHKTmAanCEq0S9Sx/aDcfxDvh+SpOa1KqANt43HhT7xguK4S7LOlqYbU2sblcNxBFiDxFRFhs3ta9KLGVRU1+s2Scp7PZI4iHuCatEjibdDbhfQo92EbCsVbmWg6yqqTxsUneFDcRDzhfQo92Is3ZD9PyyXBBBE5eEKmNdOru+kNcKmNdOru+kNxck2p8SFBBBFR554tIIIIqDYg3B7QbGK2VwtyWJVh7vMg3LKxzsur90mrfagjsizgrGfo6UnHg6sbbOotNSi/fliH0n905XB4GJjfKBJGynw2eDyHGSP9xIHziuMBPHTxhbxxY+Opkue5fNbVyahVM1Lnseb/ALohTHKDIJNPKW1ng1mePg0FRTqkmzq22e1CT+UdG0BNkgJH4QE/SM6SOvlP0im25daxNnI1KTJcRdt5aUMBPEHnVZlIO8ZevWENHJbM2zLaFeBWqlq7kxrEeKTWmtjuJv28YfBuCpCZ5HJ2ZQ1sZiMqsOS3pHi0oVI4KQuhPYQY23YnFXnpRBmWFMOp9FSSKBVKemn8Jr3EEboqMlzrft6obsLSOZRb9UQrPK0rHad3JkyCCCJC4IVca6dXd9BDVCrjPTq7voIbi5JtT4mbs7WTyxMOobYU1LrUlSPTCyE7xe9vpBtFtFMrelUSK8nlDQWAQjUlWpUDSgFO6KfDH5lRnpaVZz868oKWTQNglSTWtqkb4mY9hLzczh7MqtIdQwUpWbJqkqzG4NtaWi+lZEX4VNs4fMLmXQXkpUpKkZTlFE00SBUGvjFVhm1TjuFTCy4efZsViyrkFKrdVR+7Fk7KTKMOmhOuh1ZQogjcnLp6qd9TpvjO2CqXZNfUm5c9mZK/yKfBcEVa7hQ6Y3tHMIw+T5pZ56YABXYq0FaE6EkpvuvH3s65Ny+IJlpp4vJcbz3KlAHWxVetQRwvFe6cxwVHUFfNH2hrw3atp6Zcl0ocS41muoAAhJoaXrfXrjH9A+xVbA4k86zMqdcUspcISVGtKIJt1Vipw7Gnjgz7qnXC4HKBZUrMLt2BrYXPjFnyYp/8R0ne8uvwp+8UUmmmAO9bv/NsRtKwL/zm75k57nF87zdc9TnrzlNddLRXYLtI49hU2FrUXWkn0qnMUq9U1rWoNR3COwP/AK//AKf9WFFpRlUkH1JuU+ZJI8FJ/igSTv8AoJGkbAPKXINqWoqJUu6iSbKIAvujT8L6FHuxl/J3/h7Xav8AnMahhfQo90RLnKNP5MmQQQRKXBCrjXTq7voIaoVMa6dfd9Ibi5JtT4iRsXhTrLk4XUFIcezIJp6Qq4ajxj42uwmaXMy78mlJU0lQqopABJ4KIrYmLrCscRMLeQhKgWF5FZgACb3TQ6WMfUzjjaJhqXVmzupKk0FU2rY8DaLLdkLfcp5SXn3ZeZbnA3mW3laylIFSFA5spNBpcxWYpsS65h0u0Ann2SbZhQhROYBRoOB7osMQ5QUtPuMiXecLaspKKHsoKH5ndHfHNuW5VaELadUpbYcokJFAa2NTqKXjfyDuU2NbNTSW5FyXSFOyqMqkgpNCCDUVIChqD3RO2RwqaM05NTyQlakBtItXUbgTQAJprvixc2vbSyw6426kTCsgSUjMk3HpCunZFzOzIabW4oVCElRA1OUEkDwjG3VA2zPfIcRkzMMyrOdp1SlJWBmy5rVSaiiqWvvFYnr2cebwYsZCp5RzFCbkVWCRwsAKxaO7csoYl3nEKAmK09U5KEAlWluyLB3HQJxuVyE842XA5Wwpm3U6ta74239GlBMYS8MFSyG1F3KAUAVV0lT8ordo9lXXMPlChtRdZQEKQB6VFX01qlVPExZN8p7KnAhLLpBVlzejvNK04d8WO0u2qJN1LRbW4opzqy0GVNTfQ10J3aaxqbTA77EyampFlDiSlQBJSoUIqom8aRhfQo90Qmyk0lxCXGzVKwFJPEHT/qHLC+hR7sS5uB+n8mTIIIImLwhUxrp1930hrhVxrp1d30huLyJtT4CNsUn9NiB/zR+Wb7xHx/8AxiRp7B+rkRpWSxKWemFMMtrS86XKqUniaU9MHQ74nzmGzDk3h76mwChJD2UgpbJrXfpfdWLvZEU0tis0zPzwlJfnypwZrkZaVpoRrU+EdtoMYWxibLvMqcX5MKtoJqCorrQgHQ9UXez2Futzs64tBSh1SSg1FFXOlDEHHmJpvEUzMvLl5IZyagAE5q762rBasLOO182XmJF1aFNlUymqF+snUXr2Q2Y//wDNMfsnP5FQubTSszMybCwxR9LqXFNVFqZhvN92/fHWRnZ6YbmW5mWDVWVBBFRmUQRluo8flGejBVmZHn5PC29M6nG68CVD84k7KYsXJ2US50jDLjK66+iV0r3UHdFlJbOzAaw1JbI5h1Snbp9AE2OvC9okN7JuoxYTKEjmVVUo1AIJQQq2pve3GOrR1ZUbEYlOhoJl5ZDjRdVValZSKkZh6w0HVFttZLPMTQnmW0vNpaLbiDYhN6nsIOtDpcRD2fbxGTRzKJRC084VZisaEjSiqWpWsTdrHJ5L6hLNqdZdZ5umqUFVQVaiiqbzxjPZnsY8ExFD8u260MqVCybDLQ0KbWseEPeF9Cj3Yz3ZXCVS0o00umZIJVS4BUSSB2VpGhYX0KPdES5uCjT+TJkEEETFwQt43KK50qCSQaUIBO7S0EEdwdMTmipR7lfzCvZV8Jg8nV7KvhMEEUbmRdNB5Or2VfCYPJ1eyr4TBBBuYdNBzCvZV8Jg8nV7KvhMEEZuYdNB5Or2FfCYPJ1eyr4TBBBuYdNBzCvZV8JgMur2VfCYIINzDpoBKrOiFeB+0NsiyUtpSdQIIIVklZTgglZ/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hQSERUUEBQWFRUVGCAYGBgWGBYVGBYfHhwXHxgcGCIXHCYeHBojHh0fHy8gIycpOC0sFh8xNTAqNScrLCkBCQoKDgwOGA8PGjUdHSUsKSwsKSkpKSwpKSksNCkpKSkpKSwsKSkpKSwpKSkpKSksKSkpKSwsLCkpLCwsLCwpKf/AABEIAHgAfAMBIgACEQEDEQH/xAAcAAACAwEBAQEAAAAAAAAAAAAABgQFBwMBAgj/xABEEAABAgQDAwcKAggGAwAAAAABAgMABBEhBRIxBkFRBxMzYXGBkRQVIjJScpKhsdFiwSNCc4KissPSNWSDk8LxJCY0/8QAGQEAAwEBAQAAAAAAAAAAAAAAAAMEAQIF/8QAJBEAAgIBAwQCAwAAAAAAAAAAAAECEQMEEjETITJBFFEiYXH/2gAMAwEAAhEDEQA/ANoaUkAUsCTQG1TU1166x8uOlKcysoob3NAmvZrTdHdTYNK7rx463mBFSK7xqOysAHy5MBNK2B37hatzuEcZrE20UCjc3AF++0SVIqKGhHyhRxhJ55QJoARTLwAsDWO4R3MTmm4K0X3n9rifhMHn9rifAwqBZNKCl75urhH1nvQ6br3PG0P6SJfkTGnz+1xPgYPP7XE+BhWS8KA8aUrbXTs74+6xnSiHyZkLlX2nUiRBlXXG186kFSKpNL1FdwjhyYcpnlLamZxVX2xULp0iOJp+sDY0AqCDxiv5Q2M2Hu/hKVeCh9zGV4LiJlpht5P6iqkcU6KHeCYfHDGUKNWaXJ+n/P7XE/CY88/tcT4GMe5TcSUhuWWy4U1WVpKTStEpKTbX1v4obcDxHyiXad9tAJ6jor51hTwJKw+RMdPP7XE/CYPP7XE/CYV6VqDbdY69cfQjnpRM+TIZxjzR3kdxiek1FRCTDbhnQo92Fzgoj8OZzbslx4pVBHsEKKTPZbltkysofbfl1JNDnQDQ9YQSR4RxxHbuRccUpM02Qaa5hu4FMTOUeSwxzIjEFBl1YPNvBKwobrqCSkj8KvlrGMbSbJrlSVIcbmGa2daUFJvpmAJynvpwMWYYwkR591UzRpnlEkkaOlfUhCj9QBFU/wArLAPoMOK6yUJ+8ZhWPIr6SJTQXOVo1qiWSDpUuEmnA5UiIg5U3wfRZZA4fpCLmtfW1hKgjrZH6AdcR5Sy/LususJHOIKcyFmx3GigeHGKM4fv74pjGjbOYT5TLIcRcj0FdSk2+Yoe+MdRHYkm6FHG8SUtiWZUT+gStPiu38ISIf8Akuns8ops6tOEdygFD84z7auT5qaWg2oEnxSDDNyTzwDrzRNCtKVJB3lJNacTRVadRjJK49hclTaNLprXT59dY9SLWjxQNRQ2GttftHqEACgsBEwo9hswvoUe7CnDZhfQo92E5eCrTcsmQQQROXiXyp7KvT0qlMsMziV1yl0tpI3mnqrVwzUpU33H87zcoppxSHBRaSUqFjcGhFU1BvaoO6P12RGc7Z7GsTU2px/nCQAkBK8qaAV0od5ivT5a/F8Euoiq3GFSoOdNEc5euT0jm6jkIVTsIjRtn8AwqcUlp5uYkZhXqpLisi/2ZeSan8Joe2HLDMHZl05WG0oG+gue0m574MWwluZbLbycw1B0Uk7ik6giHzlu47Escij6ISeQeUr08wR/pf2R0VyEyVLPTPxNH+nHTBtrHpAhnEVF2X9VuboSU8EzAGnvxoLTyVpCkkFKhUEEEEcQRYxLKeSL7sthHHNWkZPPcgSdWJtQPBxsEeKCPpF7yZ7DTGHqmEzKm1tuZCjISakZ8xIULWIEP0EcvLNqmztY4p2j8/8ALTIFvEs1KB1pCh+7VJ+kIrThSQUkgg1BBoQdxFN8fqvF8BYmkZJlpDqRpmFSPdOo7oznaXkObUCqQcLatebcJUg9QV6ye+vdFGLURraxGTC220L+zHKTmAanCEq0S9Sx/aDcfxDvh+SpOa1KqANt43HhT7xguK4S7LOlqYbU2sblcNxBFiDxFRFhs3ta9KLGVRU1+s2Scp7PZI4iHuCatEjibdDbhfQo92EbCsVbmWg6yqqTxsUneFDcRDzhfQo92Is3ZD9PyyXBBBE5eEKmNdOru+kNcKmNdOru+kNxck2p8SFBBBFR554tIIIIqDYg3B7QbGK2VwtyWJVh7vMg3LKxzsur90mrfagjsizgrGfo6UnHg6sbbOotNSi/fliH0n905XB4GJjfKBJGynw2eDyHGSP9xIHziuMBPHTxhbxxY+Opkue5fNbVyahVM1Lnseb/ALohTHKDIJNPKW1ng1mePg0FRTqkmzq22e1CT+UdG0BNkgJH4QE/SM6SOvlP0im25daxNnI1KTJcRdt5aUMBPEHnVZlIO8ZevWENHJbM2zLaFeBWqlq7kxrEeKTWmtjuJv28YfBuCpCZ5HJ2ZQ1sZiMqsOS3pHi0oVI4KQuhPYQY23YnFXnpRBmWFMOp9FSSKBVKemn8Jr3EEboqMlzrft6obsLSOZRb9UQrPK0rHad3JkyCCCJC4IVca6dXd9BDVCrjPTq7voIbi5JtT4mbs7WTyxMOobYU1LrUlSPTCyE7xe9vpBtFtFMrelUSK8nlDQWAQjUlWpUDSgFO6KfDH5lRnpaVZz868oKWTQNglSTWtqkb4mY9hLzczh7MqtIdQwUpWbJqkqzG4NtaWi+lZEX4VNs4fMLmXQXkpUpKkZTlFE00SBUGvjFVhm1TjuFTCy4efZsViyrkFKrdVR+7Fk7KTKMOmhOuh1ZQogjcnLp6qd9TpvjO2CqXZNfUm5c9mZK/yKfBcEVa7hQ6Y3tHMIw+T5pZ56YABXYq0FaE6EkpvuvH3s65Ny+IJlpp4vJcbz3KlAHWxVetQRwvFe6cxwVHUFfNH2hrw3atp6Zcl0ocS41muoAAhJoaXrfXrjH9A+xVbA4k86zMqdcUspcISVGtKIJt1Vipw7Gnjgz7qnXC4HKBZUrMLt2BrYXPjFnyYp/8R0ne8uvwp+8UUmmmAO9bv/NsRtKwL/zm75k57nF87zdc9TnrzlNddLRXYLtI49hU2FrUXWkn0qnMUq9U1rWoNR3COwP/AK//AKf9WFFpRlUkH1JuU+ZJI8FJ/igSTv8AoJGkbAPKXINqWoqJUu6iSbKIAvujT8L6FHuxl/J3/h7Xav8AnMahhfQo90RLnKNP5MmQQQRKXBCrjXTq7voIaoVMa6dfd9Ibi5JtT4iRsXhTrLk4XUFIcezIJp6Qq4ajxj42uwmaXMy78mlJU0lQqopABJ4KIrYmLrCscRMLeQhKgWF5FZgACb3TQ6WMfUzjjaJhqXVmzupKk0FU2rY8DaLLdkLfcp5SXn3ZeZbnA3mW3laylIFSFA5spNBpcxWYpsS65h0u0Ann2SbZhQhROYBRoOB7osMQ5QUtPuMiXecLaspKKHsoKH5ndHfHNuW5VaELadUpbYcokJFAa2NTqKXjfyDuU2NbNTSW5FyXSFOyqMqkgpNCCDUVIChqD3RO2RwqaM05NTyQlakBtItXUbgTQAJprvixc2vbSyw6426kTCsgSUjMk3HpCunZFzOzIabW4oVCElRA1OUEkDwjG3VA2zPfIcRkzMMyrOdp1SlJWBmy5rVSaiiqWvvFYnr2cebwYsZCp5RzFCbkVWCRwsAKxaO7csoYl3nEKAmK09U5KEAlWluyLB3HQJxuVyE842XA5Wwpm3U6ta74239GlBMYS8MFSyG1F3KAUAVV0lT8ordo9lXXMPlChtRdZQEKQB6VFX01qlVPExZN8p7KnAhLLpBVlzejvNK04d8WO0u2qJN1LRbW4opzqy0GVNTfQ10J3aaxqbTA77EyampFlDiSlQBJSoUIqom8aRhfQo90Qmyk0lxCXGzVKwFJPEHT/qHLC+hR7sS5uB+n8mTIIIImLwhUxrp1930hrhVxrp1d30huLyJtT4CNsUn9NiB/zR+Wb7xHx/8AxiRp7B+rkRpWSxKWemFMMtrS86XKqUniaU9MHQ74nzmGzDk3h76mwChJD2UgpbJrXfpfdWLvZEU0tis0zPzwlJfnypwZrkZaVpoRrU+EdtoMYWxibLvMqcX5MKtoJqCorrQgHQ9UXez2Futzs64tBSh1SSg1FFXOlDEHHmJpvEUzMvLl5IZyagAE5q762rBasLOO182XmJF1aFNlUymqF+snUXr2Q2Y//wDNMfsnP5FQubTSszMybCwxR9LqXFNVFqZhvN92/fHWRnZ6YbmW5mWDVWVBBFRmUQRluo8flGejBVmZHn5PC29M6nG68CVD84k7KYsXJ2US50jDLjK66+iV0r3UHdFlJbOzAaw1JbI5h1Snbp9AE2OvC9okN7JuoxYTKEjmVVUo1AIJQQq2pve3GOrR1ZUbEYlOhoJl5ZDjRdVValZSKkZh6w0HVFttZLPMTQnmW0vNpaLbiDYhN6nsIOtDpcRD2fbxGTRzKJRC084VZisaEjSiqWpWsTdrHJ5L6hLNqdZdZ5umqUFVQVaiiqbzxjPZnsY8ExFD8u260MqVCybDLQ0KbWseEPeF9Cj3Yz3ZXCVS0o00umZIJVS4BUSSB2VpGhYX0KPdES5uCjT+TJkEEETFwQt43KK50qCSQaUIBO7S0EEdwdMTmipR7lfzCvZV8Jg8nV7KvhMEEUbmRdNB5Or2VfCYPJ1eyr4TBBBuYdNBzCvZV8Jg8nV7KvhMEEZuYdNB5Or2FfCYPJ1eyr4TBBBuYdNBzCvZV8JgMur2VfCYIINzDpoBKrOiFeB+0NsiyUtpSdQIIIVklZTgglZ/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86200" y="3444012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>
                <a:latin typeface="Century Gothic"/>
                <a:cs typeface="Century Gothic"/>
              </a:rPr>
              <a:t>Funding</a:t>
            </a:r>
            <a:r>
              <a:rPr lang="en-US" dirty="0" smtClean="0">
                <a:latin typeface="Century Gothic"/>
                <a:cs typeface="Century Gothic"/>
              </a:rPr>
              <a:t>:</a:t>
            </a:r>
          </a:p>
          <a:p>
            <a:pPr marL="285750" indent="-285750">
              <a:buFont typeface="Wingdings" charset="2"/>
              <a:buChar char="²"/>
            </a:pPr>
            <a:r>
              <a:rPr lang="en-US" dirty="0" smtClean="0">
                <a:latin typeface="Century Gothic"/>
                <a:cs typeface="Century Gothic"/>
              </a:rPr>
              <a:t>USGS John Wesley Powell Center for Analysis and Synthesis</a:t>
            </a:r>
          </a:p>
          <a:p>
            <a:pPr marL="285750" indent="-285750">
              <a:buFont typeface="Wingdings" charset="2"/>
              <a:buChar char="²"/>
            </a:pPr>
            <a:r>
              <a:rPr lang="en-US" dirty="0" smtClean="0">
                <a:latin typeface="Century Gothic"/>
                <a:cs typeface="Century Gothic"/>
              </a:rPr>
              <a:t>US </a:t>
            </a:r>
            <a:r>
              <a:rPr lang="en-US" dirty="0">
                <a:latin typeface="Century Gothic"/>
                <a:cs typeface="Century Gothic"/>
              </a:rPr>
              <a:t>National Science Foundation Office of Polar Programs (</a:t>
            </a:r>
            <a:r>
              <a:rPr lang="en-US" dirty="0" smtClean="0">
                <a:latin typeface="Century Gothic"/>
                <a:cs typeface="Century Gothic"/>
              </a:rPr>
              <a:t>NSF/OPP-1255058 and 1341474) </a:t>
            </a:r>
          </a:p>
          <a:p>
            <a:pPr marL="285750" indent="-285750">
              <a:buFont typeface="Wingdings" charset="2"/>
              <a:buChar char="²"/>
            </a:pPr>
            <a:r>
              <a:rPr lang="en-US" dirty="0" smtClean="0">
                <a:latin typeface="Century Gothic"/>
                <a:cs typeface="Century Gothic"/>
              </a:rPr>
              <a:t>the </a:t>
            </a:r>
            <a:r>
              <a:rPr lang="en-US" dirty="0">
                <a:latin typeface="Century Gothic"/>
                <a:cs typeface="Century Gothic"/>
              </a:rPr>
              <a:t>National Air and Space Administration (NASA NNX14AC32G</a:t>
            </a:r>
            <a:r>
              <a:rPr lang="en-US" dirty="0" smtClean="0">
                <a:latin typeface="Century Gothic"/>
                <a:cs typeface="Century Gothic"/>
              </a:rPr>
              <a:t>). 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86200" y="1966303"/>
            <a:ext cx="4800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Century Gothic"/>
                <a:cs typeface="Century Gothic"/>
              </a:rPr>
              <a:t>Thanks to</a:t>
            </a:r>
            <a:r>
              <a:rPr lang="en-US" dirty="0" smtClean="0">
                <a:latin typeface="Century Gothic"/>
                <a:cs typeface="Century Gothic"/>
              </a:rPr>
              <a:t>:</a:t>
            </a:r>
          </a:p>
          <a:p>
            <a:pPr marL="285750" indent="-285750">
              <a:buFont typeface="Wingdings" charset="2"/>
              <a:buChar char="²"/>
            </a:pPr>
            <a:r>
              <a:rPr lang="en-US" dirty="0" smtClean="0">
                <a:latin typeface="Century Gothic"/>
                <a:cs typeface="Century Gothic"/>
              </a:rPr>
              <a:t>My lab</a:t>
            </a:r>
          </a:p>
          <a:p>
            <a:pPr marL="285750" indent="-285750">
              <a:buFont typeface="Wingdings" charset="2"/>
              <a:buChar char="²"/>
            </a:pPr>
            <a:r>
              <a:rPr lang="en-US" dirty="0" err="1" smtClean="0">
                <a:latin typeface="Century Gothic"/>
                <a:cs typeface="Century Gothic"/>
              </a:rPr>
              <a:t>Oceanites</a:t>
            </a:r>
            <a:r>
              <a:rPr lang="en-US" dirty="0" smtClean="0">
                <a:latin typeface="Century Gothic"/>
                <a:cs typeface="Century Gothic"/>
              </a:rPr>
              <a:t>, Inc.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90952" y="477666"/>
            <a:ext cx="2389696" cy="58477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Century Gothic"/>
                <a:cs typeface="Century Gothic"/>
              </a:rPr>
              <a:t>Questions?</a:t>
            </a:r>
            <a:endParaRPr lang="en-US" sz="3200" dirty="0">
              <a:latin typeface="Century Gothic"/>
              <a:cs typeface="Century Gothic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66800"/>
            <a:ext cx="1752600" cy="1752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35814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54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247107"/>
            <a:ext cx="38436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entury Gothic"/>
                <a:cs typeface="Century Gothic"/>
              </a:rPr>
              <a:t>Mark and recapture of animals is the gold standard for estimating demographic transition rates (survival, fecundity, etc.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3814682"/>
            <a:ext cx="384365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entury Gothic"/>
                <a:cs typeface="Century Gothic"/>
              </a:rPr>
              <a:t>m</a:t>
            </a:r>
            <a:r>
              <a:rPr lang="en-US" sz="2000" dirty="0" smtClean="0">
                <a:latin typeface="Century Gothic"/>
                <a:cs typeface="Century Gothic"/>
              </a:rPr>
              <a:t>arking animals is not always</a:t>
            </a:r>
          </a:p>
          <a:p>
            <a:pPr algn="ctr"/>
            <a:endParaRPr lang="en-US" sz="2000" dirty="0">
              <a:latin typeface="Century Gothic"/>
              <a:cs typeface="Century Gothic"/>
            </a:endParaRPr>
          </a:p>
          <a:p>
            <a:pPr algn="ctr"/>
            <a:r>
              <a:rPr lang="en-US" sz="2000" dirty="0" smtClean="0">
                <a:latin typeface="Century Gothic"/>
                <a:cs typeface="Century Gothic"/>
              </a:rPr>
              <a:t>(1) technically possible, </a:t>
            </a:r>
          </a:p>
          <a:p>
            <a:pPr algn="ctr"/>
            <a:r>
              <a:rPr lang="en-US" sz="2000" dirty="0" smtClean="0">
                <a:latin typeface="Century Gothic"/>
                <a:cs typeface="Century Gothic"/>
              </a:rPr>
              <a:t>(2) ethical, or</a:t>
            </a:r>
          </a:p>
          <a:p>
            <a:pPr algn="ctr"/>
            <a:r>
              <a:rPr lang="en-US" sz="2000" dirty="0" smtClean="0">
                <a:latin typeface="Century Gothic"/>
                <a:cs typeface="Century Gothic"/>
              </a:rPr>
              <a:t>(3) a reliable method of inferring survivorship </a:t>
            </a:r>
          </a:p>
          <a:p>
            <a:pPr algn="ctr"/>
            <a:r>
              <a:rPr lang="en-US" sz="2000" dirty="0" smtClean="0">
                <a:latin typeface="Century Gothic"/>
                <a:cs typeface="Century Gothic"/>
              </a:rPr>
              <a:t>[if marking affects mortality]</a:t>
            </a:r>
            <a:endParaRPr lang="en-US" sz="2000" dirty="0">
              <a:latin typeface="Century Gothic"/>
              <a:cs typeface="Century Gothi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081951"/>
            <a:ext cx="3843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Century Gothic"/>
                <a:cs typeface="Century Gothic"/>
              </a:rPr>
              <a:t>but…</a:t>
            </a:r>
            <a:endParaRPr lang="en-US" sz="2000" dirty="0"/>
          </a:p>
        </p:txBody>
      </p:sp>
      <p:pic>
        <p:nvPicPr>
          <p:cNvPr id="4" name="Picture 2" descr="http://1.bp.blogspot.com/-qvAKNHKWGiM/ULmtexk5hmI/AAAAAAAASPw/C1KZnBJKbSU/s1600/natureCoverPenguinsJan20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895" y="462636"/>
            <a:ext cx="4667250" cy="603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48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2" y="247982"/>
            <a:ext cx="9144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660066"/>
                </a:solidFill>
                <a:latin typeface="Century Gothic"/>
                <a:cs typeface="Century Gothic"/>
              </a:rPr>
              <a:t>Can we infer demographic rates from counts of unmarked individuals?</a:t>
            </a:r>
            <a:endParaRPr lang="en-US" sz="2000" b="1" dirty="0">
              <a:solidFill>
                <a:srgbClr val="660066"/>
              </a:solidFill>
              <a:latin typeface="Century Gothic"/>
              <a:cs typeface="Century Gothic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340" y="4041428"/>
            <a:ext cx="8314660" cy="27975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967067"/>
            <a:ext cx="8105029" cy="300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49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DataMatrix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1" y="35438"/>
            <a:ext cx="6466938" cy="685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538" y="35438"/>
            <a:ext cx="53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entury Gothic" panose="020B0502020202020204" pitchFamily="34" charset="0"/>
              </a:rPr>
              <a:t>1979</a:t>
            </a:r>
            <a:endParaRPr lang="en-US" sz="1200" dirty="0">
              <a:latin typeface="Century Gothic" panose="020B0502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70338" y="35438"/>
            <a:ext cx="53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entury Gothic" panose="020B0502020202020204" pitchFamily="34" charset="0"/>
              </a:rPr>
              <a:t>2014</a:t>
            </a:r>
            <a:endParaRPr lang="en-US" sz="1200" dirty="0">
              <a:latin typeface="Century Gothic" panose="020B0502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52883" y="2705239"/>
            <a:ext cx="3727926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entury Gothic"/>
                <a:cs typeface="Century Gothic"/>
              </a:rPr>
              <a:t>Antarctic Site Inventory</a:t>
            </a:r>
          </a:p>
          <a:p>
            <a:pPr algn="ctr"/>
            <a:r>
              <a:rPr lang="en-US" dirty="0" smtClean="0">
                <a:latin typeface="Century Gothic"/>
                <a:cs typeface="Century Gothic"/>
              </a:rPr>
              <a:t>(1994-present)</a:t>
            </a:r>
          </a:p>
          <a:p>
            <a:pPr algn="ctr"/>
            <a:r>
              <a:rPr lang="en-US" dirty="0" smtClean="0">
                <a:latin typeface="Century Gothic"/>
                <a:cs typeface="Century Gothic"/>
              </a:rPr>
              <a:t>&gt;200 sites surveyed</a:t>
            </a: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16" name="Picture 6" descr="DPP_000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81001" y="206701"/>
            <a:ext cx="3299808" cy="2473138"/>
          </a:xfrm>
          <a:prstGeom prst="rect">
            <a:avLst/>
          </a:prstGeom>
          <a:noFill/>
        </p:spPr>
      </p:pic>
      <p:sp>
        <p:nvSpPr>
          <p:cNvPr id="17" name="Text Box 7"/>
          <p:cNvSpPr txBox="1">
            <a:spLocks noChangeArrowheads="1"/>
          </p:cNvSpPr>
          <p:nvPr/>
        </p:nvSpPr>
        <p:spPr bwMode="auto">
          <a:xfrm>
            <a:off x="6594809" y="2434221"/>
            <a:ext cx="22860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000" dirty="0"/>
              <a:t>Photo: Thomas Mueller</a:t>
            </a:r>
          </a:p>
        </p:txBody>
      </p:sp>
      <p:sp>
        <p:nvSpPr>
          <p:cNvPr id="3" name="Oval 2"/>
          <p:cNvSpPr/>
          <p:nvPr/>
        </p:nvSpPr>
        <p:spPr>
          <a:xfrm>
            <a:off x="2673087" y="2619958"/>
            <a:ext cx="330200" cy="330200"/>
          </a:xfrm>
          <a:prstGeom prst="ellipse">
            <a:avLst/>
          </a:prstGeom>
          <a:solidFill>
            <a:srgbClr val="FF52FB">
              <a:alpha val="63000"/>
            </a:srgb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536938" y="589034"/>
            <a:ext cx="8607062" cy="6268966"/>
            <a:chOff x="536938" y="589034"/>
            <a:chExt cx="8607062" cy="6268966"/>
          </a:xfrm>
        </p:grpSpPr>
        <p:sp>
          <p:nvSpPr>
            <p:cNvPr id="10" name="TextBox 9"/>
            <p:cNvSpPr txBox="1"/>
            <p:nvPr/>
          </p:nvSpPr>
          <p:spPr>
            <a:xfrm>
              <a:off x="6593253" y="6211669"/>
              <a:ext cx="25507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Century Gothic"/>
                  <a:cs typeface="Century Gothic"/>
                </a:rPr>
                <a:t>Adélie penguin (</a:t>
              </a:r>
              <a:r>
                <a:rPr lang="en-US" i="1" dirty="0" err="1" smtClean="0">
                  <a:latin typeface="Century Gothic"/>
                  <a:cs typeface="Century Gothic"/>
                </a:rPr>
                <a:t>Pygoscelis</a:t>
              </a:r>
              <a:r>
                <a:rPr lang="en-US" i="1" dirty="0" smtClean="0">
                  <a:latin typeface="Century Gothic"/>
                  <a:cs typeface="Century Gothic"/>
                </a:rPr>
                <a:t> </a:t>
              </a:r>
              <a:r>
                <a:rPr lang="en-US" i="1" dirty="0" err="1" smtClean="0">
                  <a:latin typeface="Century Gothic"/>
                  <a:cs typeface="Century Gothic"/>
                </a:rPr>
                <a:t>adeliae</a:t>
              </a:r>
              <a:r>
                <a:rPr lang="en-US" dirty="0" smtClean="0">
                  <a:latin typeface="Century Gothic"/>
                  <a:cs typeface="Century Gothic"/>
                </a:rPr>
                <a:t>)</a:t>
              </a:r>
              <a:endParaRPr lang="en-US" dirty="0">
                <a:latin typeface="Century Gothic"/>
                <a:cs typeface="Century Gothic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21092" y="4210493"/>
              <a:ext cx="2102247" cy="2001176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536938" y="589034"/>
              <a:ext cx="3670300" cy="1477328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Century Gothic" charset="0"/>
                  <a:ea typeface="Century Gothic" charset="0"/>
                  <a:cs typeface="Century Gothic" charset="0"/>
                </a:rPr>
                <a:t>Model presented today includes a sub-set of these data, focusing on the longest, most complete time series available for </a:t>
              </a:r>
              <a:r>
                <a:rPr lang="en-US" dirty="0">
                  <a:solidFill>
                    <a:schemeClr val="bg1"/>
                  </a:solidFill>
                  <a:latin typeface="Century Gothic" charset="0"/>
                  <a:ea typeface="Century Gothic" charset="0"/>
                  <a:cs typeface="Century Gothic" charset="0"/>
                </a:rPr>
                <a:t>Adélie </a:t>
              </a:r>
              <a:r>
                <a:rPr lang="en-US" dirty="0" smtClean="0">
                  <a:solidFill>
                    <a:schemeClr val="bg1"/>
                  </a:solidFill>
                  <a:latin typeface="Century Gothic" charset="0"/>
                  <a:ea typeface="Century Gothic" charset="0"/>
                  <a:cs typeface="Century Gothic" charset="0"/>
                </a:rPr>
                <a:t>penguins.</a:t>
              </a:r>
              <a:endParaRPr lang="en-US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947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6426" y="1965075"/>
            <a:ext cx="8043033" cy="2677656"/>
          </a:xfrm>
          <a:prstGeom prst="rect">
            <a:avLst/>
          </a:prstGeom>
          <a:solidFill>
            <a:srgbClr val="E6B9B8"/>
          </a:solidFill>
          <a:ln w="38100" cmpd="sng">
            <a:solidFill>
              <a:srgbClr val="D99694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entury Gothic"/>
                <a:cs typeface="Century Gothic"/>
              </a:rPr>
              <a:t>Question: </a:t>
            </a:r>
          </a:p>
          <a:p>
            <a:endParaRPr lang="en-US" sz="2400" dirty="0">
              <a:latin typeface="Century Gothic"/>
              <a:cs typeface="Century Gothic"/>
            </a:endParaRPr>
          </a:p>
          <a:p>
            <a:r>
              <a:rPr lang="en-US" sz="2400" dirty="0" smtClean="0">
                <a:latin typeface="Century Gothic"/>
                <a:cs typeface="Century Gothic"/>
              </a:rPr>
              <a:t>Can we use patchy point counts to parameterize a state-space model to estimate demographic rates (specifically, spatial and temporal variation in demographic rates) and thereby reduce or even eliminate the need for mark-recapture of penguins?</a:t>
            </a:r>
            <a:endParaRPr lang="en-US" sz="2400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08969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3961" y="305306"/>
            <a:ext cx="5227675" cy="1477328"/>
          </a:xfrm>
          <a:prstGeom prst="rect">
            <a:avLst/>
          </a:prstGeom>
          <a:solidFill>
            <a:srgbClr val="E6B9B8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- </a:t>
            </a:r>
            <a:r>
              <a:rPr lang="en-US" dirty="0" err="1" smtClean="0">
                <a:latin typeface="Century Gothic"/>
                <a:cs typeface="Century Gothic"/>
              </a:rPr>
              <a:t>Zipkin</a:t>
            </a:r>
            <a:r>
              <a:rPr lang="en-US" dirty="0" smtClean="0">
                <a:latin typeface="Century Gothic"/>
                <a:cs typeface="Century Gothic"/>
              </a:rPr>
              <a:t> et al. (2014) develop multistate open </a:t>
            </a:r>
            <a:r>
              <a:rPr lang="en-US" dirty="0" err="1" smtClean="0">
                <a:latin typeface="Century Gothic"/>
                <a:cs typeface="Century Gothic"/>
              </a:rPr>
              <a:t>metapopulation</a:t>
            </a:r>
            <a:r>
              <a:rPr lang="en-US" dirty="0" smtClean="0">
                <a:latin typeface="Century Gothic"/>
                <a:cs typeface="Century Gothic"/>
              </a:rPr>
              <a:t> models with detection error</a:t>
            </a:r>
          </a:p>
          <a:p>
            <a:r>
              <a:rPr lang="en-US" dirty="0" smtClean="0">
                <a:latin typeface="Century Gothic"/>
                <a:cs typeface="Century Gothic"/>
              </a:rPr>
              <a:t>- Here we have only partial state information (most states are unmeasurable latent states) but the population is </a:t>
            </a:r>
            <a:r>
              <a:rPr lang="en-US" b="1" dirty="0" smtClean="0">
                <a:latin typeface="Century Gothic"/>
                <a:cs typeface="Century Gothic"/>
              </a:rPr>
              <a:t>closed</a:t>
            </a:r>
            <a:r>
              <a:rPr lang="en-US" dirty="0" smtClean="0">
                <a:latin typeface="Century Gothic"/>
                <a:cs typeface="Century Gothic"/>
              </a:rPr>
              <a:t>.</a:t>
            </a: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61" y="2279798"/>
            <a:ext cx="6103452" cy="439790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593253" y="6211669"/>
            <a:ext cx="2550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entury Gothic"/>
                <a:cs typeface="Century Gothic"/>
              </a:rPr>
              <a:t>Adélie penguin (</a:t>
            </a:r>
            <a:r>
              <a:rPr lang="en-US" i="1" dirty="0" err="1" smtClean="0">
                <a:latin typeface="Century Gothic"/>
                <a:cs typeface="Century Gothic"/>
              </a:rPr>
              <a:t>Pygoscelis</a:t>
            </a:r>
            <a:r>
              <a:rPr lang="en-US" i="1" dirty="0" smtClean="0">
                <a:latin typeface="Century Gothic"/>
                <a:cs typeface="Century Gothic"/>
              </a:rPr>
              <a:t> </a:t>
            </a:r>
            <a:r>
              <a:rPr lang="en-US" i="1" dirty="0" err="1" smtClean="0">
                <a:latin typeface="Century Gothic"/>
                <a:cs typeface="Century Gothic"/>
              </a:rPr>
              <a:t>adeliae</a:t>
            </a:r>
            <a:r>
              <a:rPr lang="en-US" dirty="0" smtClean="0">
                <a:latin typeface="Century Gothic"/>
                <a:cs typeface="Century Gothic"/>
              </a:rPr>
              <a:t>)</a:t>
            </a: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092" y="4210493"/>
            <a:ext cx="2102247" cy="20011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100" y="288830"/>
            <a:ext cx="3263900" cy="220058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100" y="305306"/>
            <a:ext cx="3505200" cy="21841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42100" y="2628900"/>
            <a:ext cx="24209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entury Gothic" charset="0"/>
                <a:ea typeface="Century Gothic" charset="0"/>
                <a:cs typeface="Century Gothic" charset="0"/>
              </a:rPr>
              <a:t>5 parameters ➤ 2 parameters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244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9" y="1769899"/>
            <a:ext cx="3857783" cy="25128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4562" y="277792"/>
            <a:ext cx="8275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entury Gothic" charset="0"/>
                <a:ea typeface="Century Gothic" charset="0"/>
                <a:cs typeface="Century Gothic" charset="0"/>
              </a:rPr>
              <a:t>Side note: process error on a probability</a:t>
            </a:r>
            <a:endParaRPr lang="en-US" sz="2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6307" y="1546305"/>
            <a:ext cx="458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1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75182" y="3354793"/>
            <a:ext cx="458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0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072002" y="1749765"/>
            <a:ext cx="153569" cy="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72587" y="3564741"/>
            <a:ext cx="153569" cy="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1807742" y="1657457"/>
            <a:ext cx="1444905" cy="1542772"/>
            <a:chOff x="1807742" y="1657457"/>
            <a:chExt cx="1444905" cy="1542772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2430844" y="1755646"/>
              <a:ext cx="0" cy="49415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2731785" y="1657457"/>
              <a:ext cx="0" cy="47781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1807742" y="2876335"/>
              <a:ext cx="0" cy="3238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3250831" y="1676369"/>
              <a:ext cx="1816" cy="28255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2128346" y="2063439"/>
              <a:ext cx="0" cy="49415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1275307" y="1609131"/>
            <a:ext cx="1887036" cy="1225431"/>
            <a:chOff x="1275307" y="1609131"/>
            <a:chExt cx="1887036" cy="1225431"/>
          </a:xfrm>
        </p:grpSpPr>
        <p:sp>
          <p:nvSpPr>
            <p:cNvPr id="11" name="Oval 10"/>
            <p:cNvSpPr/>
            <p:nvPr/>
          </p:nvSpPr>
          <p:spPr>
            <a:xfrm>
              <a:off x="2047638" y="2474972"/>
              <a:ext cx="157316" cy="176148"/>
            </a:xfrm>
            <a:prstGeom prst="ellipse">
              <a:avLst/>
            </a:prstGeom>
            <a:solidFill>
              <a:srgbClr val="92D050"/>
            </a:solidFill>
            <a:ln w="57150">
              <a:solidFill>
                <a:srgbClr val="4BACC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2047638" y="2002721"/>
              <a:ext cx="157316" cy="176148"/>
            </a:xfrm>
            <a:prstGeom prst="ellipse">
              <a:avLst/>
            </a:prstGeom>
            <a:solidFill>
              <a:srgbClr val="92D050"/>
            </a:solidFill>
            <a:ln w="57150">
              <a:solidFill>
                <a:srgbClr val="4BACC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241758" y="2465230"/>
              <a:ext cx="9205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>
                  <a:latin typeface="Century Gothic" charset="0"/>
                  <a:ea typeface="Century Gothic" charset="0"/>
                  <a:cs typeface="Century Gothic" charset="0"/>
                </a:rPr>
                <a:t>Year t</a:t>
              </a:r>
              <a:endParaRPr lang="en-US" dirty="0">
                <a:latin typeface="Century Gothic" charset="0"/>
                <a:ea typeface="Century Gothic" charset="0"/>
                <a:cs typeface="Century Gothic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75307" y="1609131"/>
              <a:ext cx="1115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>
                  <a:latin typeface="Century Gothic" charset="0"/>
                  <a:ea typeface="Century Gothic" charset="0"/>
                  <a:cs typeface="Century Gothic" charset="0"/>
                </a:rPr>
                <a:t>Year t+1</a:t>
              </a:r>
              <a:endParaRPr lang="en-US" dirty="0">
                <a:latin typeface="Century Gothic" charset="0"/>
                <a:ea typeface="Century Gothic" charset="0"/>
                <a:cs typeface="Century Gothic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141116" y="1560680"/>
            <a:ext cx="4757762" cy="2867779"/>
            <a:chOff x="4141116" y="1560680"/>
            <a:chExt cx="4757762" cy="2867779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9478" y="1783361"/>
              <a:ext cx="3644900" cy="550344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4107" y="3189214"/>
              <a:ext cx="2502591" cy="555152"/>
            </a:xfrm>
            <a:prstGeom prst="rect">
              <a:avLst/>
            </a:prstGeom>
          </p:spPr>
        </p:pic>
        <p:sp>
          <p:nvSpPr>
            <p:cNvPr id="34" name="Rectangle 33"/>
            <p:cNvSpPr/>
            <p:nvPr/>
          </p:nvSpPr>
          <p:spPr>
            <a:xfrm>
              <a:off x="4147845" y="1560680"/>
              <a:ext cx="4751033" cy="2867779"/>
            </a:xfrm>
            <a:prstGeom prst="rect">
              <a:avLst/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7845" y="2491271"/>
              <a:ext cx="4743601" cy="53398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1116" y="3908321"/>
              <a:ext cx="4757761" cy="467976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3363127" y="4560336"/>
            <a:ext cx="5546968" cy="2065356"/>
            <a:chOff x="3363127" y="4560336"/>
            <a:chExt cx="5546968" cy="2065356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6931" y="4674723"/>
              <a:ext cx="4302062" cy="500813"/>
            </a:xfrm>
            <a:prstGeom prst="rect">
              <a:avLst/>
            </a:prstGeom>
          </p:spPr>
        </p:pic>
        <p:sp>
          <p:nvSpPr>
            <p:cNvPr id="36" name="Rectangle 35"/>
            <p:cNvSpPr/>
            <p:nvPr/>
          </p:nvSpPr>
          <p:spPr>
            <a:xfrm>
              <a:off x="3363127" y="4560336"/>
              <a:ext cx="5546968" cy="2065356"/>
            </a:xfrm>
            <a:prstGeom prst="rect">
              <a:avLst/>
            </a:prstGeom>
            <a:no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919" y="5367351"/>
              <a:ext cx="4548817" cy="507303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3127" y="6066468"/>
              <a:ext cx="5546968" cy="4714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7076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180" y="42531"/>
            <a:ext cx="3145900" cy="3145900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976554"/>
              </p:ext>
            </p:extLst>
          </p:nvPr>
        </p:nvGraphicFramePr>
        <p:xfrm>
          <a:off x="286755" y="2604102"/>
          <a:ext cx="6199555" cy="35712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416672"/>
                <a:gridCol w="1505586"/>
                <a:gridCol w="1537760"/>
                <a:gridCol w="1739537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Region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 Populations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 Nest counts</a:t>
                      </a:r>
                    </a:p>
                    <a:p>
                      <a:pPr algn="ctr"/>
                      <a:r>
                        <a:rPr lang="en-US" dirty="0" smtClean="0"/>
                        <a:t>(1979-2014)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 Chick counts</a:t>
                      </a:r>
                    </a:p>
                    <a:p>
                      <a:pPr algn="ctr"/>
                      <a:r>
                        <a:rPr lang="en-US" dirty="0" smtClean="0"/>
                        <a:t>(1979-2014)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S. Shetland Islands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Northeast Peninsula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Central-west Peninsula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49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Southwest Peninsula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Ross Sea</a:t>
                      </a:r>
                      <a:r>
                        <a:rPr lang="en-US" baseline="30000" dirty="0" smtClean="0"/>
                        <a:t>✦</a:t>
                      </a:r>
                      <a:endParaRPr lang="en-US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6011456" y="682728"/>
            <a:ext cx="188098" cy="204818"/>
          </a:xfrm>
          <a:prstGeom prst="rect">
            <a:avLst/>
          </a:prstGeom>
          <a:solidFill>
            <a:srgbClr val="EC3223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99554" y="732719"/>
            <a:ext cx="188098" cy="204818"/>
          </a:xfrm>
          <a:prstGeom prst="rect">
            <a:avLst/>
          </a:prstGeom>
          <a:solidFill>
            <a:srgbClr val="377EB8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93387" y="937537"/>
            <a:ext cx="188098" cy="204818"/>
          </a:xfrm>
          <a:prstGeom prst="rect">
            <a:avLst/>
          </a:prstGeom>
          <a:solidFill>
            <a:srgbClr val="4DAF4A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257905" y="1089937"/>
            <a:ext cx="188098" cy="204818"/>
          </a:xfrm>
          <a:prstGeom prst="rect">
            <a:avLst/>
          </a:prstGeom>
          <a:solidFill>
            <a:srgbClr val="984EA3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690183" y="2496356"/>
            <a:ext cx="188098" cy="204818"/>
          </a:xfrm>
          <a:prstGeom prst="rect">
            <a:avLst/>
          </a:prstGeom>
          <a:solidFill>
            <a:srgbClr val="FF7F0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780465" y="3499995"/>
            <a:ext cx="188098" cy="204818"/>
          </a:xfrm>
          <a:prstGeom prst="rect">
            <a:avLst/>
          </a:prstGeom>
          <a:solidFill>
            <a:srgbClr val="EC3223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780465" y="4107617"/>
            <a:ext cx="188098" cy="204818"/>
          </a:xfrm>
          <a:prstGeom prst="rect">
            <a:avLst/>
          </a:prstGeom>
          <a:solidFill>
            <a:srgbClr val="377EB8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780465" y="4749380"/>
            <a:ext cx="188098" cy="204818"/>
          </a:xfrm>
          <a:prstGeom prst="rect">
            <a:avLst/>
          </a:prstGeom>
          <a:solidFill>
            <a:srgbClr val="4DAF4A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780465" y="5393345"/>
            <a:ext cx="188098" cy="204818"/>
          </a:xfrm>
          <a:prstGeom prst="rect">
            <a:avLst/>
          </a:prstGeom>
          <a:solidFill>
            <a:srgbClr val="984EA3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780465" y="5873732"/>
            <a:ext cx="188098" cy="204818"/>
          </a:xfrm>
          <a:prstGeom prst="rect">
            <a:avLst/>
          </a:prstGeom>
          <a:solidFill>
            <a:srgbClr val="FF7F00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498878" y="3373269"/>
            <a:ext cx="131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Declining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498877" y="4060236"/>
            <a:ext cx="131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Stable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477716" y="4669926"/>
            <a:ext cx="131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Declining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77716" y="5320228"/>
            <a:ext cx="1310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Declining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477716" y="5826003"/>
            <a:ext cx="2158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entury Gothic"/>
                <a:cs typeface="Century Gothic"/>
              </a:rPr>
              <a:t>Stable/Increasing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017993" y="1479421"/>
            <a:ext cx="1529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Antarctica</a:t>
            </a:r>
            <a:endParaRPr lang="en-US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6755" y="6209148"/>
            <a:ext cx="246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✦</a:t>
            </a:r>
            <a:r>
              <a:rPr lang="en-US" dirty="0" smtClean="0"/>
              <a:t> </a:t>
            </a:r>
            <a:r>
              <a:rPr lang="en-US" sz="1600" dirty="0" err="1" smtClean="0"/>
              <a:t>Lyver</a:t>
            </a:r>
            <a:r>
              <a:rPr lang="en-US" sz="1600" dirty="0" smtClean="0"/>
              <a:t> et al. Unpublished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6727" y="435184"/>
            <a:ext cx="57773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entury Gothic" charset="0"/>
                <a:ea typeface="Century Gothic" charset="0"/>
                <a:cs typeface="Century Gothic" charset="0"/>
              </a:rPr>
              <a:t>Available data on </a:t>
            </a:r>
            <a:r>
              <a:rPr lang="en-US" sz="2400" dirty="0">
                <a:latin typeface="Century Gothic" charset="0"/>
                <a:ea typeface="Century Gothic" charset="0"/>
                <a:cs typeface="Century Gothic" charset="0"/>
              </a:rPr>
              <a:t>Adélie </a:t>
            </a:r>
            <a:r>
              <a:rPr lang="en-US" sz="2400" dirty="0" smtClean="0">
                <a:latin typeface="Century Gothic" charset="0"/>
                <a:ea typeface="Century Gothic" charset="0"/>
                <a:cs typeface="Century Gothic" charset="0"/>
              </a:rPr>
              <a:t>penguins </a:t>
            </a:r>
          </a:p>
          <a:p>
            <a:pPr algn="ctr"/>
            <a:r>
              <a:rPr lang="en-US" sz="2400" dirty="0" smtClean="0">
                <a:latin typeface="Century Gothic" charset="0"/>
                <a:ea typeface="Century Gothic" charset="0"/>
                <a:cs typeface="Century Gothic" charset="0"/>
              </a:rPr>
              <a:t>(most complete time series available)</a:t>
            </a:r>
            <a:endParaRPr lang="en-US" sz="2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03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17898"/>
            <a:ext cx="6103452" cy="43979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09637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entury Gothic"/>
                <a:cs typeface="Century Gothic"/>
              </a:rPr>
              <a:t>How do we fit the models? </a:t>
            </a:r>
          </a:p>
          <a:p>
            <a:pPr algn="ctr"/>
            <a:r>
              <a:rPr lang="en-US" dirty="0" smtClean="0">
                <a:latin typeface="Century Gothic"/>
                <a:cs typeface="Century Gothic"/>
              </a:rPr>
              <a:t>Bayesian methods provide a straightforward way to incorporate prior information</a:t>
            </a:r>
            <a:endParaRPr lang="en-US" dirty="0">
              <a:latin typeface="Century Gothic"/>
              <a:cs typeface="Century Gothic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000881" y="1117523"/>
            <a:ext cx="2312095" cy="912461"/>
            <a:chOff x="6741436" y="1117523"/>
            <a:chExt cx="2312095" cy="912461"/>
          </a:xfrm>
        </p:grpSpPr>
        <p:sp>
          <p:nvSpPr>
            <p:cNvPr id="5" name="Right Brace 4"/>
            <p:cNvSpPr/>
            <p:nvPr/>
          </p:nvSpPr>
          <p:spPr>
            <a:xfrm rot="5400000" flipV="1">
              <a:off x="7780185" y="404046"/>
              <a:ext cx="218486" cy="1645439"/>
            </a:xfrm>
            <a:prstGeom prst="righ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741436" y="1383653"/>
              <a:ext cx="23120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Century Gothic"/>
                  <a:cs typeface="Century Gothic"/>
                </a:rPr>
                <a:t>mark-recapture </a:t>
              </a:r>
            </a:p>
            <a:p>
              <a:pPr algn="ctr"/>
              <a:r>
                <a:rPr lang="en-US" dirty="0" smtClean="0">
                  <a:latin typeface="Century Gothic"/>
                  <a:cs typeface="Century Gothic"/>
                </a:rPr>
                <a:t>studies</a:t>
              </a:r>
              <a:endParaRPr lang="en-US" dirty="0">
                <a:latin typeface="Century Gothic"/>
                <a:cs typeface="Century Gothic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762581" y="3085274"/>
            <a:ext cx="3290950" cy="1446550"/>
            <a:chOff x="5762581" y="3085274"/>
            <a:chExt cx="3290950" cy="1446550"/>
          </a:xfrm>
        </p:grpSpPr>
        <p:sp>
          <p:nvSpPr>
            <p:cNvPr id="10" name="Rectangle 9"/>
            <p:cNvSpPr/>
            <p:nvPr/>
          </p:nvSpPr>
          <p:spPr>
            <a:xfrm>
              <a:off x="5762581" y="3454606"/>
              <a:ext cx="3290950" cy="107721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D9D9D9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latin typeface="Century Gothic"/>
                  <a:cs typeface="Century Gothic"/>
                </a:rPr>
                <a:t>“</a:t>
              </a:r>
              <a:r>
                <a:rPr lang="en-US" sz="1600" dirty="0">
                  <a:latin typeface="Century Gothic"/>
                  <a:cs typeface="Century Gothic"/>
                </a:rPr>
                <a:t>In passing it might be noted that </a:t>
              </a:r>
              <a:r>
                <a:rPr lang="en-US" sz="1600" dirty="0" err="1">
                  <a:latin typeface="Century Gothic"/>
                  <a:cs typeface="Century Gothic"/>
                </a:rPr>
                <a:t>unidentifiability</a:t>
              </a:r>
              <a:r>
                <a:rPr lang="en-US" sz="1600" dirty="0">
                  <a:latin typeface="Century Gothic"/>
                  <a:cs typeface="Century Gothic"/>
                </a:rPr>
                <a:t> causes no real difficulty in the Bayesian approach</a:t>
              </a:r>
              <a:r>
                <a:rPr lang="en-US" sz="1600" dirty="0" smtClean="0">
                  <a:latin typeface="Century Gothic"/>
                  <a:cs typeface="Century Gothic"/>
                </a:rPr>
                <a:t>” (Lindley 1972) </a:t>
              </a:r>
              <a:endParaRPr lang="en-US" sz="1600" dirty="0">
                <a:latin typeface="Century Gothic"/>
                <a:cs typeface="Century Gothic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63000" y="3085274"/>
              <a:ext cx="27583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latin typeface="Century Gothic"/>
                  <a:cs typeface="Century Gothic"/>
                </a:rPr>
                <a:t>Do the models “work”?</a:t>
              </a:r>
              <a:endParaRPr lang="en-US" b="1" dirty="0">
                <a:latin typeface="Century Gothic"/>
                <a:cs typeface="Century Gothic"/>
              </a:endParaRPr>
            </a:p>
          </p:txBody>
        </p:sp>
      </p:grpSp>
      <p:sp>
        <p:nvSpPr>
          <p:cNvPr id="12" name="Rectangle 11"/>
          <p:cNvSpPr/>
          <p:nvPr/>
        </p:nvSpPr>
        <p:spPr>
          <a:xfrm>
            <a:off x="6242713" y="4629604"/>
            <a:ext cx="2819357" cy="132343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D9D9D9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Century Gothic"/>
                <a:cs typeface="Century Gothic"/>
              </a:rPr>
              <a:t>The question is what we can learn from the point counts about spatiotemporal variability in demographic rates</a:t>
            </a:r>
            <a:endParaRPr lang="en-US" sz="1600" dirty="0">
              <a:latin typeface="Century Gothic"/>
              <a:cs typeface="Century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4550735" y="-49973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761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5139</TotalTime>
  <Words>756</Words>
  <Application>Microsoft Macintosh PowerPoint</Application>
  <PresentationFormat>On-screen Show (4:3)</PresentationFormat>
  <Paragraphs>158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Wingdings</vt:lpstr>
      <vt:lpstr>Office Theme</vt:lpstr>
      <vt:lpstr>Spatiotemporal variability in Adélie penguin demographic rates from opportunistic point count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Spatiotemporal variability in Adélie demographic rates from opportunistic point count data</dc:title>
  <dc:creator>Heather Lynch</dc:creator>
  <cp:lastModifiedBy>Heather Lynch</cp:lastModifiedBy>
  <cp:revision>77</cp:revision>
  <dcterms:created xsi:type="dcterms:W3CDTF">2015-07-22T14:34:45Z</dcterms:created>
  <dcterms:modified xsi:type="dcterms:W3CDTF">2015-08-14T02:30:02Z</dcterms:modified>
</cp:coreProperties>
</file>

<file path=docProps/thumbnail.jpeg>
</file>